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4" r:id="rId3"/>
    <p:sldId id="285" r:id="rId4"/>
    <p:sldId id="296" r:id="rId5"/>
    <p:sldId id="292" r:id="rId6"/>
    <p:sldId id="295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277" r:id="rId16"/>
  </p:sldIdLst>
  <p:sldSz cx="9906000" cy="6858000" type="A4"/>
  <p:notesSz cx="6735763" cy="9799638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0099"/>
    <a:srgbClr val="A50021"/>
    <a:srgbClr val="006666"/>
    <a:srgbClr val="009999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0" y="-1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D011D-00AA-4E77-BD6F-8455A0F990A6}" type="datetimeFigureOut">
              <a:rPr lang="zh-CN" altLang="en-US" smtClean="0"/>
              <a:t>2012-9-12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1DDD6-769F-408D-ACE0-CE7C666F2C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8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373" y="0"/>
            <a:ext cx="2918831" cy="48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735013"/>
            <a:ext cx="5307013" cy="3675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54828"/>
            <a:ext cx="5388610" cy="440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07955"/>
            <a:ext cx="2918831" cy="48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373" y="9307955"/>
            <a:ext cx="2918831" cy="48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BB74E6D-2BE3-49E3-BB47-86A3F577E78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B74E6D-2BE3-49E3-BB47-86A3F577E78D}" type="slidenum">
              <a:rPr lang="zh-CN" altLang="en-US" smtClean="0"/>
              <a:pPr>
                <a:defRPr/>
              </a:pPr>
              <a:t>5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2012-9-12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1B8136-C31A-4FFC-9F25-E8619E0174F4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8" name="图片 7" descr="ppt2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" y="0"/>
            <a:ext cx="9899197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2406" y="714356"/>
            <a:ext cx="8915400" cy="1143000"/>
          </a:xfrm>
        </p:spPr>
        <p:txBody>
          <a:bodyPr>
            <a:normAutofit/>
          </a:bodyPr>
          <a:lstStyle>
            <a:lvl1pPr>
              <a:defRPr sz="5000" b="1" i="0" baseline="0">
                <a:solidFill>
                  <a:srgbClr val="000099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5300" y="2285992"/>
            <a:ext cx="8915400" cy="3571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2012-9-12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5135EF-00DA-4E60-8BBE-C072C98ABB57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2012-9-12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82C52E-6528-468A-A435-ADF1E8ACAA36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2012-9-12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C4A2FE-BE66-4E47-9190-F50C277C6CE9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2012-9-12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5E796-CC64-46F5-86FC-0198ED98D54D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2012-9-12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7E5CD7-059C-4755-8BDC-71197D99F0B5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2012-9-12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4C2621-53B0-45DD-B076-070E97D578EA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2012-9-12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23971B-82B7-4F3B-9B55-2E5466897E54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2012-9-12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97A64-28CF-42EF-A126-4A159EC10E8E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2012-9-12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2FCECF-B7D3-4A8A-85AD-B829315D7EF5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2012-9-12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311350-D296-40A5-9895-3C46FFD004A2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2012-9-12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0FF1DB7-E3EF-4308-B3FA-152B44FC4B2B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8" name="图片 7" descr="ppt2-2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02" y="0"/>
            <a:ext cx="9899197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yangyun@sinosure.com.cn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8092" y="1285860"/>
            <a:ext cx="5429288" cy="3429024"/>
          </a:xfrm>
        </p:spPr>
        <p:txBody>
          <a:bodyPr>
            <a:noAutofit/>
          </a:bodyPr>
          <a:lstStyle/>
          <a:p>
            <a:pPr eaLnBrk="1" hangingPunct="1"/>
            <a:r>
              <a:rPr lang="zh-CN" altLang="en-US" sz="5400" dirty="0" smtClean="0">
                <a:solidFill>
                  <a:srgbClr val="CC0000"/>
                </a:solidFill>
              </a:rPr>
              <a:t>“风险全覆盖”</a:t>
            </a:r>
            <a:r>
              <a:rPr lang="en-US" altLang="zh-CN" sz="5400" dirty="0" smtClean="0">
                <a:solidFill>
                  <a:srgbClr val="CC0000"/>
                </a:solidFill>
              </a:rPr>
              <a:t/>
            </a:r>
            <a:br>
              <a:rPr lang="en-US" altLang="zh-CN" sz="5400" dirty="0" smtClean="0">
                <a:solidFill>
                  <a:srgbClr val="CC0000"/>
                </a:solidFill>
              </a:rPr>
            </a:br>
            <a:r>
              <a:rPr lang="zh-CN" altLang="en-US" sz="5400" dirty="0" smtClean="0">
                <a:solidFill>
                  <a:srgbClr val="CC0000"/>
                </a:solidFill>
              </a:rPr>
              <a:t>保障创业园企业出口收汇</a:t>
            </a:r>
            <a:r>
              <a:rPr lang="zh-CN" altLang="en-US" sz="5400" dirty="0" smtClean="0">
                <a:solidFill>
                  <a:srgbClr val="CC0000"/>
                </a:solidFill>
              </a:rPr>
              <a:t>安全</a:t>
            </a:r>
            <a:r>
              <a:rPr lang="en-US" altLang="zh-CN" sz="5400" dirty="0" smtClean="0">
                <a:solidFill>
                  <a:srgbClr val="CC0000"/>
                </a:solidFill>
              </a:rPr>
              <a:t/>
            </a:r>
            <a:br>
              <a:rPr lang="en-US" altLang="zh-CN" sz="5400" dirty="0" smtClean="0">
                <a:solidFill>
                  <a:srgbClr val="CC0000"/>
                </a:solidFill>
              </a:rPr>
            </a:br>
            <a:r>
              <a:rPr lang="en-US" altLang="zh-CN" sz="5400" dirty="0" smtClean="0">
                <a:solidFill>
                  <a:srgbClr val="CC0000"/>
                </a:solidFill>
              </a:rPr>
              <a:t>——</a:t>
            </a:r>
            <a:r>
              <a:rPr lang="zh-CN" altLang="en-US" sz="5400" dirty="0" smtClean="0">
                <a:solidFill>
                  <a:srgbClr val="CC0000"/>
                </a:solidFill>
              </a:rPr>
              <a:t>产品篇</a:t>
            </a:r>
            <a:endParaRPr lang="zh-CN" altLang="en-US" sz="5400" dirty="0" smtClean="0">
              <a:solidFill>
                <a:srgbClr val="CC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6655" y="5214950"/>
            <a:ext cx="4143404" cy="758812"/>
          </a:xfrm>
        </p:spPr>
        <p:txBody>
          <a:bodyPr>
            <a:normAutofit fontScale="62500" lnSpcReduction="20000"/>
          </a:bodyPr>
          <a:lstStyle/>
          <a:p>
            <a:pPr eaLnBrk="1" hangingPunct="1"/>
            <a:r>
              <a:rPr lang="zh-CN" altLang="en-US" dirty="0" smtClean="0">
                <a:solidFill>
                  <a:srgbClr val="000099"/>
                </a:solidFill>
              </a:rPr>
              <a:t>中国出口信用保险公司陕西分公司</a:t>
            </a:r>
          </a:p>
          <a:p>
            <a:pPr eaLnBrk="1" hangingPunct="1"/>
            <a:r>
              <a:rPr lang="en-US" altLang="zh-CN" dirty="0" smtClean="0">
                <a:solidFill>
                  <a:srgbClr val="000099"/>
                </a:solidFill>
              </a:rPr>
              <a:t>2012</a:t>
            </a:r>
            <a:r>
              <a:rPr lang="zh-CN" altLang="en-US" dirty="0" smtClean="0">
                <a:solidFill>
                  <a:srgbClr val="000099"/>
                </a:solidFill>
              </a:rPr>
              <a:t>年</a:t>
            </a:r>
            <a:r>
              <a:rPr lang="en-US" altLang="zh-CN" dirty="0" smtClean="0">
                <a:solidFill>
                  <a:srgbClr val="000099"/>
                </a:solidFill>
              </a:rPr>
              <a:t>9</a:t>
            </a:r>
            <a:r>
              <a:rPr lang="zh-CN" altLang="en-US" dirty="0" smtClean="0">
                <a:solidFill>
                  <a:srgbClr val="000099"/>
                </a:solidFill>
              </a:rPr>
              <a:t>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什么是出口信用保险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6720" y="2071678"/>
            <a:ext cx="8286808" cy="3786214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  <a:buSzPct val="80000"/>
              <a:buNone/>
            </a:pPr>
            <a:r>
              <a:rPr lang="zh-CN" altLang="en-US" b="1" dirty="0" smtClean="0">
                <a:latin typeface="Arial" charset="0"/>
              </a:rPr>
              <a:t>           出口信用保险就是为出口贸易中的</a:t>
            </a:r>
            <a:r>
              <a:rPr lang="zh-CN" altLang="en-US" b="1" dirty="0" smtClean="0">
                <a:solidFill>
                  <a:srgbClr val="990000"/>
                </a:solidFill>
                <a:latin typeface="Arial" charset="0"/>
              </a:rPr>
              <a:t>卖方</a:t>
            </a:r>
            <a:r>
              <a:rPr lang="en-US" altLang="zh-CN" b="1" dirty="0" smtClean="0">
                <a:latin typeface="华文细黑" pitchFamily="2" charset="-122"/>
              </a:rPr>
              <a:t>—</a:t>
            </a:r>
            <a:r>
              <a:rPr lang="zh-CN" altLang="en-US" b="1" dirty="0" smtClean="0">
                <a:latin typeface="Arial" charset="0"/>
              </a:rPr>
              <a:t>债权人提供一种保障，出口企业在严格履行合同义务后，是否能够收到货款，主要取决于买方所在国的</a:t>
            </a:r>
            <a:r>
              <a:rPr lang="zh-CN" altLang="en-US" b="1" dirty="0" smtClean="0">
                <a:solidFill>
                  <a:srgbClr val="990000"/>
                </a:solidFill>
                <a:latin typeface="Arial" charset="0"/>
              </a:rPr>
              <a:t>政治风险</a:t>
            </a:r>
            <a:r>
              <a:rPr lang="zh-CN" altLang="en-US" b="1" dirty="0" smtClean="0">
                <a:latin typeface="Arial" charset="0"/>
              </a:rPr>
              <a:t>和买方自身的</a:t>
            </a:r>
            <a:r>
              <a:rPr lang="zh-CN" altLang="en-US" b="1" dirty="0" smtClean="0">
                <a:solidFill>
                  <a:srgbClr val="990000"/>
                </a:solidFill>
                <a:latin typeface="Arial" charset="0"/>
              </a:rPr>
              <a:t>商业信用风险</a:t>
            </a:r>
            <a:r>
              <a:rPr lang="zh-CN" altLang="en-US" b="1" dirty="0" smtClean="0">
                <a:latin typeface="Arial" charset="0"/>
              </a:rPr>
              <a:t>。</a:t>
            </a:r>
          </a:p>
          <a:p>
            <a:pPr>
              <a:buClr>
                <a:schemeClr val="tx1"/>
              </a:buClr>
              <a:buSzPct val="80000"/>
              <a:buNone/>
            </a:pPr>
            <a:r>
              <a:rPr lang="zh-CN" altLang="en-US" b="1" dirty="0" smtClean="0">
                <a:latin typeface="Arial" charset="0"/>
              </a:rPr>
              <a:t>           出口信用保险主要用于为企业在</a:t>
            </a:r>
            <a:r>
              <a:rPr lang="zh-CN" altLang="en-US" b="1" dirty="0" smtClean="0">
                <a:solidFill>
                  <a:srgbClr val="990000"/>
                </a:solidFill>
                <a:latin typeface="Arial" charset="0"/>
              </a:rPr>
              <a:t>出口贸易、对外投资和对外工程承包</a:t>
            </a:r>
            <a:r>
              <a:rPr lang="zh-CN" altLang="en-US" b="1" dirty="0" smtClean="0">
                <a:latin typeface="Arial" charset="0"/>
              </a:rPr>
              <a:t>等经济活动中的合法权益提供收汇风险保障。</a:t>
            </a:r>
            <a:endParaRPr lang="zh-CN" altLang="en-US" sz="3600" b="1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dirty="0" smtClean="0"/>
              <a:t>          出口信用保险的特点</a:t>
            </a:r>
            <a:endParaRPr lang="en-US" altLang="zh-CN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881034" y="2357430"/>
            <a:ext cx="8283575" cy="2890837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3200" b="1" dirty="0" smtClean="0"/>
              <a:t>国际通行的外贸支持手段</a:t>
            </a:r>
          </a:p>
          <a:p>
            <a:pPr lvl="1">
              <a:lnSpc>
                <a:spcPct val="90000"/>
              </a:lnSpc>
              <a:buNone/>
            </a:pPr>
            <a:r>
              <a:rPr lang="zh-CN" altLang="en-US" sz="3200" b="1" dirty="0" smtClean="0"/>
              <a:t>不以盈利为目的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zh-CN" altLang="en-US" sz="3200" b="1" dirty="0" smtClean="0"/>
              <a:t>政府背景，国家注资成立，国家主权级别</a:t>
            </a:r>
          </a:p>
          <a:p>
            <a:pPr lvl="1">
              <a:lnSpc>
                <a:spcPct val="90000"/>
              </a:lnSpc>
              <a:buNone/>
            </a:pPr>
            <a:r>
              <a:rPr lang="zh-CN" altLang="en-US" sz="3200" b="1" dirty="0" smtClean="0"/>
              <a:t>风险较大，普通商业保险无力承受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zh-CN" altLang="en-US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适 保 范 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2406" y="2143116"/>
            <a:ext cx="8915400" cy="3571900"/>
          </a:xfrm>
        </p:spPr>
        <p:txBody>
          <a:bodyPr>
            <a:normAutofit/>
          </a:bodyPr>
          <a:lstStyle/>
          <a:p>
            <a:r>
              <a:rPr lang="zh-CN" altLang="en-US" b="1" dirty="0" smtClean="0"/>
              <a:t>符合下列条件的出口贸易：</a:t>
            </a:r>
            <a:endParaRPr lang="en-US" altLang="zh-CN" b="1" dirty="0" smtClean="0"/>
          </a:p>
          <a:p>
            <a:r>
              <a:rPr lang="zh-CN" altLang="en-US" b="1" dirty="0" smtClean="0"/>
              <a:t>（一）被保险人的货物从中国出口，支付方式为付款交单</a:t>
            </a:r>
            <a:r>
              <a:rPr lang="zh-CN" altLang="en-US" b="1" dirty="0" smtClean="0">
                <a:solidFill>
                  <a:srgbClr val="FF0000"/>
                </a:solidFill>
              </a:rPr>
              <a:t>（</a:t>
            </a:r>
            <a:r>
              <a:rPr lang="en-US" altLang="zh-CN" b="1" dirty="0" smtClean="0">
                <a:solidFill>
                  <a:srgbClr val="FF0000"/>
                </a:solidFill>
              </a:rPr>
              <a:t>D/P</a:t>
            </a:r>
            <a:r>
              <a:rPr lang="zh-CN" altLang="en-US" b="1" dirty="0" smtClean="0">
                <a:solidFill>
                  <a:srgbClr val="FF0000"/>
                </a:solidFill>
              </a:rPr>
              <a:t>）</a:t>
            </a:r>
            <a:r>
              <a:rPr lang="zh-CN" altLang="en-US" b="1" dirty="0" smtClean="0"/>
              <a:t>、承兑交单</a:t>
            </a:r>
            <a:r>
              <a:rPr lang="zh-CN" altLang="en-US" b="1" dirty="0" smtClean="0">
                <a:solidFill>
                  <a:srgbClr val="FF0000"/>
                </a:solidFill>
              </a:rPr>
              <a:t>（</a:t>
            </a:r>
            <a:r>
              <a:rPr lang="en-US" altLang="zh-CN" b="1" dirty="0" smtClean="0">
                <a:solidFill>
                  <a:srgbClr val="FF0000"/>
                </a:solidFill>
              </a:rPr>
              <a:t>D/A</a:t>
            </a:r>
            <a:r>
              <a:rPr lang="zh-CN" altLang="en-US" b="1" dirty="0" smtClean="0">
                <a:solidFill>
                  <a:srgbClr val="FF0000"/>
                </a:solidFill>
              </a:rPr>
              <a:t>）</a:t>
            </a:r>
            <a:r>
              <a:rPr lang="zh-CN" altLang="en-US" b="1" dirty="0" smtClean="0"/>
              <a:t>和赊账</a:t>
            </a:r>
            <a:r>
              <a:rPr lang="zh-CN" altLang="en-US" b="1" dirty="0" smtClean="0">
                <a:solidFill>
                  <a:srgbClr val="FF0000"/>
                </a:solidFill>
              </a:rPr>
              <a:t>（</a:t>
            </a:r>
            <a:r>
              <a:rPr lang="en-US" altLang="zh-CN" b="1" dirty="0" smtClean="0">
                <a:solidFill>
                  <a:srgbClr val="FF0000"/>
                </a:solidFill>
              </a:rPr>
              <a:t>OA</a:t>
            </a:r>
            <a:r>
              <a:rPr lang="zh-CN" altLang="en-US" b="1" dirty="0" smtClean="0">
                <a:solidFill>
                  <a:srgbClr val="FF0000"/>
                </a:solidFill>
              </a:rPr>
              <a:t>）</a:t>
            </a:r>
            <a:r>
              <a:rPr lang="zh-CN" altLang="en-US" b="1" dirty="0" smtClean="0"/>
              <a:t>或不可撤销的信用证</a:t>
            </a:r>
            <a:r>
              <a:rPr lang="zh-CN" altLang="en-US" b="1" dirty="0" smtClean="0">
                <a:solidFill>
                  <a:srgbClr val="FF0000"/>
                </a:solidFill>
              </a:rPr>
              <a:t>（</a:t>
            </a:r>
            <a:r>
              <a:rPr lang="en-US" altLang="zh-CN" b="1" dirty="0" smtClean="0">
                <a:solidFill>
                  <a:srgbClr val="FF0000"/>
                </a:solidFill>
              </a:rPr>
              <a:t>L/C</a:t>
            </a:r>
            <a:r>
              <a:rPr lang="zh-CN" altLang="en-US" b="1" dirty="0" smtClean="0">
                <a:solidFill>
                  <a:srgbClr val="FF0000"/>
                </a:solidFill>
              </a:rPr>
              <a:t>），</a:t>
            </a:r>
            <a:r>
              <a:rPr lang="zh-CN" altLang="en-US" b="1" dirty="0" smtClean="0"/>
              <a:t>信用期限在</a:t>
            </a:r>
            <a:r>
              <a:rPr lang="en-US" altLang="zh-CN" b="1" dirty="0" smtClean="0">
                <a:solidFill>
                  <a:srgbClr val="FF0000"/>
                </a:solidFill>
              </a:rPr>
              <a:t>360</a:t>
            </a:r>
            <a:r>
              <a:rPr lang="en-US" altLang="zh-CN" b="1" dirty="0" smtClean="0"/>
              <a:t> </a:t>
            </a:r>
            <a:r>
              <a:rPr lang="zh-CN" altLang="en-US" b="1" dirty="0" smtClean="0"/>
              <a:t>天以内；</a:t>
            </a:r>
          </a:p>
          <a:p>
            <a:r>
              <a:rPr lang="zh-CN" altLang="en-US" b="1" dirty="0" smtClean="0"/>
              <a:t>（二）被保险人的销售合同真实、合法、有效。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2406" y="714356"/>
            <a:ext cx="8915400" cy="1143000"/>
          </a:xfrm>
        </p:spPr>
        <p:txBody>
          <a:bodyPr>
            <a:normAutofit/>
          </a:bodyPr>
          <a:lstStyle/>
          <a:p>
            <a:r>
              <a:rPr lang="zh-CN" altLang="en-US" sz="5000" b="1" dirty="0" smtClean="0">
                <a:solidFill>
                  <a:srgbClr val="000099"/>
                </a:solidFill>
              </a:rPr>
              <a:t>保险责任</a:t>
            </a:r>
            <a:r>
              <a:rPr lang="en-US" altLang="zh-CN" sz="5000" b="1" dirty="0" smtClean="0">
                <a:solidFill>
                  <a:srgbClr val="000099"/>
                </a:solidFill>
              </a:rPr>
              <a:t>——</a:t>
            </a:r>
            <a:r>
              <a:rPr lang="zh-CN" altLang="en-US" sz="5000" b="1" dirty="0" smtClean="0">
                <a:solidFill>
                  <a:srgbClr val="000099"/>
                </a:solidFill>
              </a:rPr>
              <a:t>商业风险</a:t>
            </a:r>
            <a:endParaRPr lang="zh-CN" altLang="en-US" sz="5000" b="1" dirty="0">
              <a:solidFill>
                <a:srgbClr val="000099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0" y="2357430"/>
            <a:ext cx="4375150" cy="3768734"/>
          </a:xfrm>
        </p:spPr>
        <p:txBody>
          <a:bodyPr/>
          <a:lstStyle/>
          <a:p>
            <a:r>
              <a:rPr lang="zh-CN" altLang="en-US" b="1" u="sng" dirty="0" smtClean="0">
                <a:latin typeface="仿宋_GB2312" pitchFamily="49" charset="-122"/>
                <a:ea typeface="仿宋_GB2312" pitchFamily="49" charset="-122"/>
              </a:rPr>
              <a:t>信用证支付方式下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： </a:t>
            </a:r>
          </a:p>
          <a:p>
            <a:r>
              <a:rPr lang="en-US" altLang="zh-CN" b="1" dirty="0" smtClean="0">
                <a:latin typeface="仿宋_GB2312" pitchFamily="49" charset="-122"/>
                <a:ea typeface="仿宋_GB2312" pitchFamily="49" charset="-122"/>
              </a:rPr>
              <a:t>1.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开证行</a:t>
            </a:r>
            <a:r>
              <a:rPr lang="zh-CN" altLang="en-US" b="1" dirty="0" smtClean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破产、停业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或被接管； </a:t>
            </a:r>
          </a:p>
          <a:p>
            <a:r>
              <a:rPr lang="en-US" altLang="zh-CN" b="1" dirty="0" smtClean="0">
                <a:latin typeface="仿宋_GB2312" pitchFamily="49" charset="-122"/>
                <a:ea typeface="仿宋_GB2312" pitchFamily="49" charset="-122"/>
              </a:rPr>
              <a:t>2.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开证行</a:t>
            </a:r>
            <a:r>
              <a:rPr lang="zh-CN" altLang="en-US" b="1" dirty="0" smtClean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拖欠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； </a:t>
            </a:r>
          </a:p>
          <a:p>
            <a:r>
              <a:rPr lang="en-US" altLang="zh-CN" b="1" dirty="0" smtClean="0">
                <a:latin typeface="仿宋_GB2312" pitchFamily="49" charset="-122"/>
                <a:ea typeface="仿宋_GB2312" pitchFamily="49" charset="-122"/>
              </a:rPr>
              <a:t>3.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开证行</a:t>
            </a:r>
            <a:r>
              <a:rPr lang="zh-CN" altLang="en-US" b="1" dirty="0" smtClean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拒绝承兑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。</a:t>
            </a:r>
            <a:endParaRPr lang="zh-CN" altLang="en-US" b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35550" y="2357430"/>
            <a:ext cx="4375150" cy="3768734"/>
          </a:xfrm>
        </p:spPr>
        <p:txBody>
          <a:bodyPr/>
          <a:lstStyle/>
          <a:p>
            <a:r>
              <a:rPr lang="zh-CN" altLang="en-US" b="1" u="sng" dirty="0" smtClean="0">
                <a:latin typeface="仿宋_GB2312" pitchFamily="49" charset="-122"/>
                <a:ea typeface="仿宋_GB2312" pitchFamily="49" charset="-122"/>
              </a:rPr>
              <a:t>非信用证支付方式下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：  </a:t>
            </a:r>
          </a:p>
          <a:p>
            <a:r>
              <a:rPr lang="en-US" altLang="zh-CN" b="1" dirty="0" smtClean="0">
                <a:latin typeface="仿宋_GB2312" pitchFamily="49" charset="-122"/>
                <a:ea typeface="仿宋_GB2312" pitchFamily="49" charset="-122"/>
              </a:rPr>
              <a:t>1.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买方</a:t>
            </a:r>
            <a:r>
              <a:rPr lang="zh-CN" altLang="en-US" b="1" dirty="0" smtClean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破产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或无力偿付债务； </a:t>
            </a:r>
          </a:p>
          <a:p>
            <a:r>
              <a:rPr lang="en-US" altLang="zh-CN" b="1" dirty="0" smtClean="0">
                <a:latin typeface="仿宋_GB2312" pitchFamily="49" charset="-122"/>
                <a:ea typeface="仿宋_GB2312" pitchFamily="49" charset="-122"/>
              </a:rPr>
              <a:t>2.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买方</a:t>
            </a:r>
            <a:r>
              <a:rPr lang="zh-CN" altLang="en-US" b="1" dirty="0" smtClean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拖欠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货款； </a:t>
            </a:r>
          </a:p>
          <a:p>
            <a:r>
              <a:rPr lang="en-US" altLang="zh-CN" b="1" dirty="0" smtClean="0">
                <a:latin typeface="仿宋_GB2312" pitchFamily="49" charset="-122"/>
                <a:ea typeface="仿宋_GB2312" pitchFamily="49" charset="-122"/>
              </a:rPr>
              <a:t>3.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买方</a:t>
            </a:r>
            <a:r>
              <a:rPr lang="zh-CN" altLang="en-US" b="1" dirty="0" smtClean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拒绝接受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货物。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dirty="0" smtClean="0"/>
              <a:t>          保险责任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政治风险</a:t>
            </a:r>
            <a:endParaRPr lang="en-US" altLang="zh-CN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881034" y="2357430"/>
            <a:ext cx="8283575" cy="2890837"/>
          </a:xfrm>
        </p:spPr>
        <p:txBody>
          <a:bodyPr/>
          <a:lstStyle/>
          <a:p>
            <a:r>
              <a:rPr lang="en-US" altLang="en-US" sz="2400" b="1" dirty="0" smtClean="0">
                <a:latin typeface="仿宋_GB2312" pitchFamily="49" charset="-122"/>
                <a:ea typeface="仿宋_GB2312" pitchFamily="49" charset="-122"/>
              </a:rPr>
              <a:t>1.买方所在国家或地区颁布法律、法令、命令、条例或采取行政措施</a:t>
            </a:r>
            <a:r>
              <a:rPr lang="zh-CN" altLang="en-US" sz="2400" b="1" dirty="0" smtClean="0">
                <a:latin typeface="仿宋_GB2312" pitchFamily="49" charset="-122"/>
                <a:ea typeface="仿宋_GB2312" pitchFamily="49" charset="-122"/>
              </a:rPr>
              <a:t>：包括汇兑限制、禁止进口、撤销已办法的进口许可证。</a:t>
            </a:r>
            <a:endParaRPr lang="en-US" altLang="en-US" sz="2400" b="1" dirty="0" smtClean="0">
              <a:latin typeface="仿宋_GB2312" pitchFamily="49" charset="-122"/>
              <a:ea typeface="仿宋_GB2312" pitchFamily="49" charset="-122"/>
            </a:endParaRPr>
          </a:p>
          <a:p>
            <a:r>
              <a:rPr lang="en-US" altLang="zh-CN" sz="2400" b="1" dirty="0" smtClean="0">
                <a:latin typeface="仿宋_GB2312" pitchFamily="49" charset="-122"/>
                <a:ea typeface="仿宋_GB2312" pitchFamily="49" charset="-122"/>
              </a:rPr>
              <a:t>2.</a:t>
            </a:r>
            <a:r>
              <a:rPr lang="zh-CN" altLang="en-US" sz="2400" b="1" dirty="0" smtClean="0">
                <a:latin typeface="仿宋_GB2312" pitchFamily="49" charset="-122"/>
                <a:ea typeface="仿宋_GB2312" pitchFamily="49" charset="-122"/>
              </a:rPr>
              <a:t>买方支付货款须经过第三国颁布的延期付款令。</a:t>
            </a:r>
          </a:p>
          <a:p>
            <a:r>
              <a:rPr lang="en-US" altLang="zh-CN" sz="2400" b="1" dirty="0" smtClean="0">
                <a:latin typeface="仿宋_GB2312" pitchFamily="49" charset="-122"/>
                <a:ea typeface="仿宋_GB2312" pitchFamily="49" charset="-122"/>
              </a:rPr>
              <a:t>3.</a:t>
            </a:r>
            <a:r>
              <a:rPr lang="zh-CN" altLang="en-US" sz="2400" b="1" dirty="0" smtClean="0">
                <a:latin typeface="仿宋_GB2312" pitchFamily="49" charset="-122"/>
                <a:ea typeface="仿宋_GB2312" pitchFamily="49" charset="-122"/>
              </a:rPr>
              <a:t>战争、内战、叛乱、革命或暴动； </a:t>
            </a:r>
          </a:p>
          <a:p>
            <a:r>
              <a:rPr lang="en-US" altLang="zh-CN" sz="2400" b="1" dirty="0" smtClean="0">
                <a:latin typeface="仿宋_GB2312" pitchFamily="49" charset="-122"/>
                <a:ea typeface="仿宋_GB2312" pitchFamily="49" charset="-122"/>
              </a:rPr>
              <a:t>4.</a:t>
            </a:r>
            <a:r>
              <a:rPr lang="zh-CN" altLang="en-US" sz="2400" b="1" dirty="0" smtClean="0">
                <a:latin typeface="仿宋_GB2312" pitchFamily="49" charset="-122"/>
                <a:ea typeface="仿宋_GB2312" pitchFamily="49" charset="-122"/>
              </a:rPr>
              <a:t>导致买方无法履行合同、经保险人认定属于政治风险的其他事件。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zh-CN" altLang="en-US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dirty="0" smtClean="0"/>
              <a:t>                  除 外 责 任</a:t>
            </a:r>
            <a:endParaRPr lang="en-US" altLang="zh-CN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881034" y="2357430"/>
            <a:ext cx="8283575" cy="2890837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b="1" dirty="0" smtClean="0">
                <a:latin typeface="仿宋_GB2312" pitchFamily="49" charset="-122"/>
                <a:ea typeface="仿宋_GB2312" pitchFamily="49" charset="-122"/>
              </a:rPr>
              <a:t>1.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汇率变更</a:t>
            </a:r>
            <a:endParaRPr lang="en-US" altLang="en-US" b="1" dirty="0" smtClean="0">
              <a:latin typeface="仿宋_GB2312" pitchFamily="49" charset="-122"/>
              <a:ea typeface="仿宋_GB2312" pitchFamily="49" charset="-122"/>
            </a:endParaRPr>
          </a:p>
          <a:p>
            <a:r>
              <a:rPr lang="en-US" altLang="zh-CN" b="1" dirty="0" smtClean="0">
                <a:latin typeface="仿宋_GB2312" pitchFamily="49" charset="-122"/>
                <a:ea typeface="仿宋_GB2312" pitchFamily="49" charset="-122"/>
              </a:rPr>
              <a:t>2.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卖方违约或欺诈</a:t>
            </a:r>
          </a:p>
          <a:p>
            <a:r>
              <a:rPr lang="en-US" altLang="zh-CN" b="1" dirty="0" smtClean="0">
                <a:latin typeface="仿宋_GB2312" pitchFamily="49" charset="-122"/>
                <a:ea typeface="仿宋_GB2312" pitchFamily="49" charset="-122"/>
              </a:rPr>
              <a:t>3.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知险后出运</a:t>
            </a:r>
          </a:p>
          <a:p>
            <a:r>
              <a:rPr lang="en-US" altLang="zh-CN" b="1" dirty="0" smtClean="0">
                <a:latin typeface="仿宋_GB2312" pitchFamily="49" charset="-122"/>
                <a:ea typeface="仿宋_GB2312" pitchFamily="49" charset="-122"/>
              </a:rPr>
              <a:t>4.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关联交易</a:t>
            </a:r>
            <a:endParaRPr lang="en-US" altLang="zh-CN" b="1" dirty="0" smtClean="0">
              <a:latin typeface="仿宋_GB2312" pitchFamily="49" charset="-122"/>
              <a:ea typeface="仿宋_GB2312" pitchFamily="49" charset="-122"/>
            </a:endParaRPr>
          </a:p>
          <a:p>
            <a:r>
              <a:rPr lang="en-US" altLang="zh-CN" b="1" dirty="0" smtClean="0">
                <a:latin typeface="仿宋_GB2312" pitchFamily="49" charset="-122"/>
                <a:ea typeface="仿宋_GB2312" pitchFamily="49" charset="-122"/>
              </a:rPr>
              <a:t>5.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银行擅自放单，货运人擅自放货</a:t>
            </a:r>
            <a:endParaRPr lang="en-US" altLang="zh-CN" b="1" dirty="0" smtClean="0">
              <a:latin typeface="仿宋_GB2312" pitchFamily="49" charset="-122"/>
              <a:ea typeface="仿宋_GB2312" pitchFamily="49" charset="-122"/>
            </a:endParaRPr>
          </a:p>
          <a:p>
            <a:r>
              <a:rPr lang="en-US" altLang="zh-CN" b="1" dirty="0" smtClean="0">
                <a:latin typeface="仿宋_GB2312" pitchFamily="49" charset="-122"/>
                <a:ea typeface="仿宋_GB2312" pitchFamily="49" charset="-122"/>
              </a:rPr>
              <a:t>6.</a:t>
            </a:r>
            <a:r>
              <a:rPr lang="zh-CN" altLang="en-US" b="1" dirty="0" smtClean="0">
                <a:latin typeface="仿宋_GB2312" pitchFamily="49" charset="-122"/>
                <a:ea typeface="仿宋_GB2312" pitchFamily="49" charset="-122"/>
              </a:rPr>
              <a:t>单单不符、单证不符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zh-CN" altLang="en-US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保险责任的起始与终止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起始于：出口方按照合同规定出口货物或者按照信用证条款规定提交单据</a:t>
            </a:r>
          </a:p>
          <a:p>
            <a:r>
              <a:rPr lang="zh-CN" altLang="en-US" dirty="0" smtClean="0"/>
              <a:t>终止于：买方付款或者开证行付款。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索 赔 时 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/>
              <a:t>（一）买方或开证行发生</a:t>
            </a:r>
            <a:r>
              <a:rPr lang="zh-CN" altLang="en-US" b="1" dirty="0" smtClean="0">
                <a:solidFill>
                  <a:srgbClr val="FF0000"/>
                </a:solidFill>
              </a:rPr>
              <a:t>拖欠</a:t>
            </a:r>
            <a:r>
              <a:rPr lang="zh-CN" altLang="en-US" b="1" dirty="0" smtClean="0"/>
              <a:t>风险时，被保险人应在</a:t>
            </a:r>
            <a:r>
              <a:rPr lang="zh-CN" altLang="en-US" b="1" dirty="0" smtClean="0">
                <a:solidFill>
                  <a:srgbClr val="FF0000"/>
                </a:solidFill>
              </a:rPr>
              <a:t>风险发生后</a:t>
            </a:r>
            <a:r>
              <a:rPr lang="en-US" altLang="zh-CN" b="1" dirty="0" smtClean="0">
                <a:solidFill>
                  <a:srgbClr val="FF0000"/>
                </a:solidFill>
              </a:rPr>
              <a:t>30 </a:t>
            </a:r>
            <a:r>
              <a:rPr lang="zh-CN" altLang="en-US" b="1" dirty="0" smtClean="0">
                <a:solidFill>
                  <a:srgbClr val="FF0000"/>
                </a:solidFill>
              </a:rPr>
              <a:t>天内向</a:t>
            </a:r>
            <a:r>
              <a:rPr lang="zh-CN" altLang="en-US" b="1" dirty="0" smtClean="0"/>
              <a:t>保险人提出索赔；</a:t>
            </a:r>
          </a:p>
          <a:p>
            <a:r>
              <a:rPr lang="zh-CN" altLang="en-US" b="1" dirty="0" smtClean="0"/>
              <a:t>（二）在发生除拖欠外的</a:t>
            </a:r>
            <a:r>
              <a:rPr lang="zh-CN" altLang="en-US" b="1" dirty="0" smtClean="0">
                <a:solidFill>
                  <a:srgbClr val="FF0000"/>
                </a:solidFill>
              </a:rPr>
              <a:t>其他</a:t>
            </a:r>
            <a:r>
              <a:rPr lang="zh-CN" altLang="en-US" b="1" dirty="0" smtClean="0"/>
              <a:t>风险时，被保险人应在</a:t>
            </a:r>
            <a:r>
              <a:rPr lang="zh-CN" altLang="en-US" b="1" dirty="0" smtClean="0">
                <a:solidFill>
                  <a:srgbClr val="FF0000"/>
                </a:solidFill>
              </a:rPr>
              <a:t>风险发生后</a:t>
            </a:r>
            <a:r>
              <a:rPr lang="en-US" altLang="zh-CN" b="1" dirty="0" smtClean="0">
                <a:solidFill>
                  <a:srgbClr val="FF0000"/>
                </a:solidFill>
              </a:rPr>
              <a:t>10 </a:t>
            </a:r>
            <a:r>
              <a:rPr lang="zh-CN" altLang="en-US" b="1" dirty="0" smtClean="0">
                <a:solidFill>
                  <a:srgbClr val="FF0000"/>
                </a:solidFill>
              </a:rPr>
              <a:t>个工作日</a:t>
            </a:r>
            <a:r>
              <a:rPr lang="zh-CN" altLang="en-US" b="1" dirty="0" smtClean="0"/>
              <a:t>内向保险人提出索赔。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索 赔 文 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/>
              <a:t>（一）贸易合同（或订单、形式发票、往来邮件等能够证明贸易合同关系的文件）；</a:t>
            </a:r>
          </a:p>
          <a:p>
            <a:r>
              <a:rPr lang="zh-CN" altLang="en-US" b="1" dirty="0" smtClean="0"/>
              <a:t>（二）商业发票；</a:t>
            </a:r>
          </a:p>
          <a:p>
            <a:r>
              <a:rPr lang="zh-CN" altLang="en-US" b="1" dirty="0" smtClean="0"/>
              <a:t>（三）有效的（有海关验讫章）出口报关单；</a:t>
            </a:r>
          </a:p>
          <a:p>
            <a:r>
              <a:rPr lang="zh-CN" altLang="en-US" b="1" dirty="0" smtClean="0"/>
              <a:t>（四）海运提单等货物运输（或交付）凭证；</a:t>
            </a:r>
            <a:endParaRPr lang="en-US" altLang="zh-CN" b="1" dirty="0" smtClean="0"/>
          </a:p>
          <a:p>
            <a:r>
              <a:rPr lang="zh-CN" altLang="en-US" b="1" dirty="0" smtClean="0"/>
              <a:t>（五）其他需要提供能够证明债权的文件。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定损核赔时间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30 </a:t>
            </a:r>
            <a:r>
              <a:rPr lang="zh-CN" altLang="en-US" b="1" dirty="0" smtClean="0"/>
              <a:t>个工作日内核定保险责任并将核赔结果书</a:t>
            </a:r>
          </a:p>
          <a:p>
            <a:r>
              <a:rPr lang="zh-CN" altLang="en-US" b="1" dirty="0" smtClean="0"/>
              <a:t>面通知被保险人。</a:t>
            </a:r>
            <a:endParaRPr lang="en-US" altLang="zh-CN" b="1" dirty="0" smtClean="0"/>
          </a:p>
          <a:p>
            <a:r>
              <a:rPr lang="en-US" altLang="zh-CN" b="1" dirty="0" smtClean="0">
                <a:solidFill>
                  <a:srgbClr val="FF0000"/>
                </a:solidFill>
              </a:rPr>
              <a:t>15 </a:t>
            </a:r>
            <a:r>
              <a:rPr lang="zh-CN" altLang="en-US" b="1" dirty="0" smtClean="0"/>
              <a:t>个工作日内支付赔款。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保 单 明 细 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CN" altLang="en-US" dirty="0" smtClean="0"/>
              <a:t>出口金额：上年报关</a:t>
            </a:r>
            <a:r>
              <a:rPr lang="en-US" altLang="zh-CN" dirty="0" smtClean="0"/>
              <a:t>/</a:t>
            </a:r>
            <a:r>
              <a:rPr lang="zh-CN" altLang="en-US" dirty="0" smtClean="0"/>
              <a:t>本年预计</a:t>
            </a:r>
            <a:endParaRPr lang="en-US" altLang="zh-CN" dirty="0" smtClean="0"/>
          </a:p>
          <a:p>
            <a:r>
              <a:rPr lang="zh-CN" altLang="en-US" dirty="0" smtClean="0"/>
              <a:t>保险费：上年海关数据</a:t>
            </a:r>
            <a:r>
              <a:rPr lang="en-US" altLang="zh-CN" dirty="0" smtClean="0"/>
              <a:t>/</a:t>
            </a:r>
            <a:r>
              <a:rPr lang="zh-CN" altLang="en-US" dirty="0" smtClean="0"/>
              <a:t>本年预计*</a:t>
            </a:r>
            <a:r>
              <a:rPr lang="en-US" altLang="zh-CN" dirty="0" smtClean="0"/>
              <a:t>0.2%</a:t>
            </a:r>
          </a:p>
          <a:p>
            <a:r>
              <a:rPr lang="zh-CN" altLang="en-US" dirty="0" smtClean="0"/>
              <a:t>单一买方</a:t>
            </a:r>
            <a:r>
              <a:rPr lang="en-US" altLang="zh-CN" dirty="0" smtClean="0"/>
              <a:t>/</a:t>
            </a:r>
            <a:r>
              <a:rPr lang="zh-CN" altLang="en-US" dirty="0" smtClean="0"/>
              <a:t>开证行赔付上限：</a:t>
            </a:r>
            <a:r>
              <a:rPr lang="en-US" altLang="zh-CN" dirty="0" smtClean="0"/>
              <a:t>5</a:t>
            </a:r>
            <a:r>
              <a:rPr lang="zh-CN" altLang="en-US" dirty="0" smtClean="0"/>
              <a:t>万美元</a:t>
            </a:r>
            <a:endParaRPr lang="en-US" altLang="zh-CN" dirty="0" smtClean="0"/>
          </a:p>
          <a:p>
            <a:r>
              <a:rPr lang="zh-CN" altLang="en-US" dirty="0" smtClean="0"/>
              <a:t>最高赔偿限额：保险费*</a:t>
            </a:r>
            <a:r>
              <a:rPr lang="en-US" altLang="zh-CN" dirty="0" smtClean="0"/>
              <a:t>50</a:t>
            </a:r>
          </a:p>
          <a:p>
            <a:r>
              <a:rPr lang="zh-CN" altLang="en-US" dirty="0" smtClean="0"/>
              <a:t>赔偿比例</a:t>
            </a:r>
            <a:r>
              <a:rPr lang="en-US" altLang="zh-CN" dirty="0" smtClean="0"/>
              <a:t>70%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zh-CN" altLang="en-US" dirty="0" smtClean="0"/>
              <a:t>除外国别：古巴、伊朗、苏丹、南苏丹、利比亚、科特迪瓦、也门、叙利亚、阿富汗、伊拉克、索马里、布隆迪、乍得、科摩罗、刚果、厄立特里亚、几内亚比绍、利比里亚、卢旺达、塞拉利昂、津巴布韦、巴勒斯坦等国家和地区。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投 保 流 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CN" b="1" dirty="0" smtClean="0">
                <a:solidFill>
                  <a:srgbClr val="FF0000"/>
                </a:solidFill>
              </a:rPr>
              <a:t>1</a:t>
            </a:r>
            <a:r>
              <a:rPr lang="zh-CN" altLang="en-US" b="1" dirty="0" smtClean="0">
                <a:solidFill>
                  <a:srgbClr val="FF0000"/>
                </a:solidFill>
              </a:rPr>
              <a:t>、投保企业填写</a:t>
            </a:r>
            <a:r>
              <a:rPr lang="en-US" altLang="zh-CN" b="1" dirty="0" smtClean="0">
                <a:solidFill>
                  <a:srgbClr val="FF0000"/>
                </a:solidFill>
              </a:rPr>
              <a:t>《</a:t>
            </a:r>
            <a:r>
              <a:rPr lang="zh-CN" altLang="en-US" b="1" dirty="0" smtClean="0">
                <a:solidFill>
                  <a:srgbClr val="FF0000"/>
                </a:solidFill>
              </a:rPr>
              <a:t>投保单</a:t>
            </a:r>
            <a:r>
              <a:rPr lang="en-US" altLang="zh-CN" b="1" dirty="0" smtClean="0">
                <a:solidFill>
                  <a:srgbClr val="FF0000"/>
                </a:solidFill>
              </a:rPr>
              <a:t>》</a:t>
            </a:r>
          </a:p>
          <a:p>
            <a:pPr>
              <a:buNone/>
            </a:pPr>
            <a:r>
              <a:rPr lang="en-US" altLang="zh-CN" b="1" dirty="0" smtClean="0">
                <a:solidFill>
                  <a:srgbClr val="FF0000"/>
                </a:solidFill>
              </a:rPr>
              <a:t>2</a:t>
            </a:r>
            <a:r>
              <a:rPr lang="zh-CN" altLang="en-US" b="1" dirty="0" smtClean="0">
                <a:solidFill>
                  <a:srgbClr val="FF0000"/>
                </a:solidFill>
              </a:rPr>
              <a:t>、投保企业填写</a:t>
            </a:r>
            <a:r>
              <a:rPr lang="en-US" altLang="zh-CN" b="1" dirty="0" smtClean="0">
                <a:solidFill>
                  <a:srgbClr val="FF0000"/>
                </a:solidFill>
              </a:rPr>
              <a:t>《</a:t>
            </a:r>
            <a:r>
              <a:rPr lang="zh-CN" altLang="en-US" b="1" dirty="0" smtClean="0">
                <a:solidFill>
                  <a:srgbClr val="FF0000"/>
                </a:solidFill>
              </a:rPr>
              <a:t>投保声明及保费补贴申请</a:t>
            </a:r>
            <a:r>
              <a:rPr lang="en-US" altLang="zh-CN" b="1" dirty="0" smtClean="0">
                <a:solidFill>
                  <a:srgbClr val="FF0000"/>
                </a:solidFill>
              </a:rPr>
              <a:t>》</a:t>
            </a:r>
          </a:p>
          <a:p>
            <a:pPr>
              <a:buNone/>
            </a:pPr>
            <a:r>
              <a:rPr lang="en-US" altLang="zh-CN" b="1" dirty="0" smtClean="0"/>
              <a:t>3</a:t>
            </a:r>
            <a:r>
              <a:rPr lang="zh-CN" altLang="en-US" b="1" dirty="0" smtClean="0"/>
              <a:t>、信保公司汇总高新区企业投保材料</a:t>
            </a:r>
            <a:endParaRPr lang="en-US" altLang="zh-CN" b="1" dirty="0" smtClean="0"/>
          </a:p>
          <a:p>
            <a:pPr>
              <a:buNone/>
            </a:pPr>
            <a:r>
              <a:rPr lang="en-US" altLang="zh-CN" b="1" dirty="0" smtClean="0"/>
              <a:t>4</a:t>
            </a:r>
            <a:r>
              <a:rPr lang="zh-CN" altLang="en-US" b="1" dirty="0" smtClean="0"/>
              <a:t>、高新区发展改革和商务局审核材料</a:t>
            </a:r>
            <a:endParaRPr lang="en-US" altLang="zh-CN" b="1" dirty="0" smtClean="0"/>
          </a:p>
          <a:p>
            <a:pPr>
              <a:buNone/>
            </a:pPr>
            <a:r>
              <a:rPr lang="en-US" altLang="zh-CN" b="1" dirty="0" smtClean="0"/>
              <a:t>5</a:t>
            </a:r>
            <a:r>
              <a:rPr lang="zh-CN" altLang="en-US" b="1" dirty="0" smtClean="0"/>
              <a:t>、高新区财政局支付保费</a:t>
            </a:r>
            <a:r>
              <a:rPr lang="en-US" altLang="zh-CN" b="1" dirty="0" smtClean="0"/>
              <a:t>  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其 他 产 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对于全风险覆盖不能满足的企业可以选择投保综合险保险单；</a:t>
            </a:r>
            <a:endParaRPr lang="en-US" altLang="zh-CN" dirty="0" smtClean="0"/>
          </a:p>
          <a:p>
            <a:r>
              <a:rPr lang="zh-CN" altLang="en-US" dirty="0" smtClean="0"/>
              <a:t>高费率高保障：赔偿比例、最高赔偿限额提高，取消单一买家赔偿上限；</a:t>
            </a:r>
            <a:endParaRPr lang="en-US" altLang="zh-CN" dirty="0" smtClean="0"/>
          </a:p>
          <a:p>
            <a:r>
              <a:rPr lang="zh-CN" altLang="en-US" dirty="0" smtClean="0"/>
              <a:t>也能够享受各级政府的保费补贴，先交后补；</a:t>
            </a:r>
            <a:endParaRPr lang="en-US" altLang="zh-CN" dirty="0" smtClean="0"/>
          </a:p>
          <a:p>
            <a:r>
              <a:rPr lang="zh-CN" altLang="en-US" dirty="0" smtClean="0"/>
              <a:t>可以解决流动资金融资问题、以及制定个性化承保方案。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2406" y="1285860"/>
            <a:ext cx="6215106" cy="314327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CN" b="1" dirty="0" smtClean="0">
                <a:solidFill>
                  <a:srgbClr val="000066"/>
                </a:solidFill>
              </a:rPr>
              <a:t/>
            </a:r>
            <a:br>
              <a:rPr lang="en-US" altLang="zh-CN" b="1" dirty="0" smtClean="0">
                <a:solidFill>
                  <a:srgbClr val="000066"/>
                </a:solidFill>
              </a:rPr>
            </a:br>
            <a:r>
              <a:rPr lang="zh-CN" altLang="en-US" b="1" dirty="0" smtClean="0">
                <a:solidFill>
                  <a:srgbClr val="000066"/>
                </a:solidFill>
              </a:rPr>
              <a:t>联系人：杨云</a:t>
            </a:r>
            <a:r>
              <a:rPr lang="en-US" altLang="zh-CN" b="1" dirty="0" smtClean="0">
                <a:solidFill>
                  <a:srgbClr val="000066"/>
                </a:solidFill>
              </a:rPr>
              <a:t/>
            </a:r>
            <a:br>
              <a:rPr lang="en-US" altLang="zh-CN" b="1" dirty="0" smtClean="0">
                <a:solidFill>
                  <a:srgbClr val="000066"/>
                </a:solidFill>
              </a:rPr>
            </a:br>
            <a:r>
              <a:rPr lang="en-US" altLang="zh-CN" b="1" dirty="0" smtClean="0">
                <a:solidFill>
                  <a:srgbClr val="000066"/>
                </a:solidFill>
              </a:rPr>
              <a:t>13891948804</a:t>
            </a:r>
            <a:br>
              <a:rPr lang="en-US" altLang="zh-CN" b="1" dirty="0" smtClean="0">
                <a:solidFill>
                  <a:srgbClr val="000066"/>
                </a:solidFill>
              </a:rPr>
            </a:br>
            <a:r>
              <a:rPr lang="en-US" altLang="zh-CN" b="1" dirty="0" smtClean="0">
                <a:solidFill>
                  <a:srgbClr val="000066"/>
                </a:solidFill>
                <a:hlinkClick r:id="rId2"/>
              </a:rPr>
              <a:t>yangyun@sinosure.com.cn</a:t>
            </a:r>
            <a:r>
              <a:rPr lang="en-US" altLang="zh-CN" b="1" dirty="0" smtClean="0">
                <a:solidFill>
                  <a:srgbClr val="000066"/>
                </a:solidFill>
              </a:rPr>
              <a:t/>
            </a:r>
            <a:br>
              <a:rPr lang="en-US" altLang="zh-CN" b="1" dirty="0" smtClean="0">
                <a:solidFill>
                  <a:srgbClr val="000066"/>
                </a:solidFill>
              </a:rPr>
            </a:br>
            <a:r>
              <a:rPr lang="en-US" altLang="zh-CN" b="1" dirty="0" smtClean="0">
                <a:solidFill>
                  <a:srgbClr val="000066"/>
                </a:solidFill>
              </a:rPr>
              <a:t>QQ:517686875</a:t>
            </a:r>
            <a:br>
              <a:rPr lang="en-US" altLang="zh-CN" b="1" dirty="0" smtClean="0">
                <a:solidFill>
                  <a:srgbClr val="000066"/>
                </a:solidFill>
              </a:rPr>
            </a:br>
            <a:endParaRPr lang="en-US" altLang="zh-CN" b="1" dirty="0" smtClean="0">
              <a:solidFill>
                <a:srgbClr val="000066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0025" y="4437063"/>
            <a:ext cx="6337300" cy="1536700"/>
          </a:xfrm>
        </p:spPr>
        <p:txBody>
          <a:bodyPr/>
          <a:lstStyle/>
          <a:p>
            <a:pPr eaLnBrk="1" hangingPunct="1"/>
            <a:r>
              <a:rPr lang="zh-CN" altLang="en-US" dirty="0" smtClean="0">
                <a:solidFill>
                  <a:srgbClr val="000066"/>
                </a:solidFill>
              </a:rPr>
              <a:t>中国出口信用保险公司陕西分公司</a:t>
            </a:r>
          </a:p>
          <a:p>
            <a:pPr eaLnBrk="1" hangingPunct="1"/>
            <a:r>
              <a:rPr lang="en-US" altLang="zh-CN" dirty="0" smtClean="0">
                <a:solidFill>
                  <a:srgbClr val="000066"/>
                </a:solidFill>
              </a:rPr>
              <a:t>2012</a:t>
            </a:r>
            <a:r>
              <a:rPr lang="zh-CN" altLang="en-US" dirty="0" smtClean="0">
                <a:solidFill>
                  <a:srgbClr val="000066"/>
                </a:solidFill>
              </a:rPr>
              <a:t>年</a:t>
            </a:r>
            <a:r>
              <a:rPr lang="en-US" altLang="zh-CN" dirty="0" smtClean="0">
                <a:solidFill>
                  <a:srgbClr val="000066"/>
                </a:solidFill>
              </a:rPr>
              <a:t>9</a:t>
            </a:r>
            <a:r>
              <a:rPr lang="zh-CN" altLang="en-US" dirty="0" smtClean="0">
                <a:solidFill>
                  <a:srgbClr val="000066"/>
                </a:solidFill>
              </a:rPr>
              <a:t>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ppt1</Template>
  <TotalTime>725</TotalTime>
  <Pages>0</Pages>
  <Words>797</Words>
  <Characters>0</Characters>
  <Application>Kingsoft Office</Application>
  <DocSecurity>0</DocSecurity>
  <PresentationFormat>A4 纸张(210x297 毫米)</PresentationFormat>
  <Lines>0</Lines>
  <Paragraphs>74</Paragraphs>
  <Slides>15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ppt1</vt:lpstr>
      <vt:lpstr>“风险全覆盖” 保障创业园企业出口收汇安全 ——产品篇</vt:lpstr>
      <vt:lpstr>什么是出口信用保险</vt:lpstr>
      <vt:lpstr>          出口信用保险的特点</vt:lpstr>
      <vt:lpstr>适 保 范 围</vt:lpstr>
      <vt:lpstr>保险责任——商业风险</vt:lpstr>
      <vt:lpstr>          保险责任——政治风险</vt:lpstr>
      <vt:lpstr>                  除 外 责 任</vt:lpstr>
      <vt:lpstr>保险责任的起始与终止</vt:lpstr>
      <vt:lpstr>索 赔 时 间</vt:lpstr>
      <vt:lpstr>索 赔 文 件</vt:lpstr>
      <vt:lpstr>定损核赔时间</vt:lpstr>
      <vt:lpstr>保 单 明 细 表</vt:lpstr>
      <vt:lpstr>投 保 流 程</vt:lpstr>
      <vt:lpstr>其 他 产 品</vt:lpstr>
      <vt:lpstr> 联系人：杨云 13891948804 yangyun@sinosure.com.cn QQ:517686875 </vt:lpstr>
    </vt:vector>
  </TitlesOfParts>
  <Manager/>
  <Company>MC SYSTEM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出口信用保险助力 科技企业开拓国际市场</dc:title>
  <dc:subject/>
  <dc:creator>MC SYSTEM</dc:creator>
  <cp:keywords/>
  <dc:description/>
  <cp:lastModifiedBy>Lenovo User</cp:lastModifiedBy>
  <cp:revision>72</cp:revision>
  <cp:lastPrinted>1899-12-30T00:00:00Z</cp:lastPrinted>
  <dcterms:created xsi:type="dcterms:W3CDTF">2012-03-16T05:36:27Z</dcterms:created>
  <dcterms:modified xsi:type="dcterms:W3CDTF">2012-09-12T01:25:40Z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2052-6.5.0.1966</vt:lpwstr>
  </property>
</Properties>
</file>